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6" r:id="rId2"/>
    <p:sldId id="297" r:id="rId3"/>
    <p:sldId id="304" r:id="rId4"/>
    <p:sldId id="305" r:id="rId5"/>
    <p:sldId id="306" r:id="rId6"/>
    <p:sldId id="307" r:id="rId7"/>
    <p:sldId id="309" r:id="rId8"/>
    <p:sldId id="310" r:id="rId9"/>
    <p:sldId id="299" r:id="rId10"/>
    <p:sldId id="301" r:id="rId11"/>
    <p:sldId id="302" r:id="rId12"/>
    <p:sldId id="30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Horn's </a:t>
            </a:r>
            <a:r>
              <a:rPr lang="en-CA" dirty="0" smtClean="0"/>
              <a:t>Method and </a:t>
            </a:r>
            <a:r>
              <a:rPr lang="en-CA" dirty="0" err="1" smtClean="0"/>
              <a:t>Fiducial</a:t>
            </a:r>
            <a:r>
              <a:rPr lang="en-CA" dirty="0" smtClean="0"/>
              <a:t> Registratio</a:t>
            </a:r>
            <a:r>
              <a:rPr lang="en-CA" dirty="0" smtClean="0"/>
              <a:t>n Error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5181600"/>
            <a:ext cx="7562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Because the of measurement errors in the tracking system, the locations of the</a:t>
            </a:r>
          </a:p>
          <a:p>
            <a:r>
              <a:rPr lang="en-CA" dirty="0" err="1" smtClean="0"/>
              <a:t>fiducial</a:t>
            </a:r>
            <a:r>
              <a:rPr lang="en-CA" dirty="0" smtClean="0"/>
              <a:t> markers cannot be measured exactly. The error between the actual and</a:t>
            </a:r>
          </a:p>
          <a:p>
            <a:r>
              <a:rPr lang="en-CA" dirty="0" smtClean="0"/>
              <a:t>measured marker locations is called the </a:t>
            </a:r>
            <a:r>
              <a:rPr lang="en-CA" dirty="0" err="1" smtClean="0"/>
              <a:t>fiducial</a:t>
            </a:r>
            <a:r>
              <a:rPr lang="en-CA" dirty="0" smtClean="0"/>
              <a:t> localization error (FLE).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715000" y="32004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696200" y="32004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05600" y="42672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705600" y="2133600"/>
            <a:ext cx="228600" cy="228600"/>
          </a:xfrm>
          <a:prstGeom prst="ellipse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5675714" y="3425429"/>
            <a:ext cx="273844" cy="42861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796215" y="3276600"/>
            <a:ext cx="304797" cy="38101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6672267" y="2214564"/>
            <a:ext cx="147636" cy="23812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6" idx="5"/>
          </p:cNvCxnSpPr>
          <p:nvPr/>
        </p:nvCxnSpPr>
        <p:spPr>
          <a:xfrm rot="5400000" flipH="1">
            <a:off x="6827047" y="4388648"/>
            <a:ext cx="71295" cy="76055"/>
          </a:xfrm>
          <a:prstGeom prst="line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4" descr="pointer.png"/>
          <p:cNvPicPr>
            <a:picLocks noChangeAspect="1"/>
          </p:cNvPicPr>
          <p:nvPr/>
        </p:nvPicPr>
        <p:blipFill>
          <a:blip r:embed="rId2" cstate="print"/>
          <a:srcRect l="11083" r="9089"/>
          <a:stretch>
            <a:fillRect/>
          </a:stretch>
        </p:blipFill>
        <p:spPr>
          <a:xfrm rot="21300000">
            <a:off x="1037230" y="1804920"/>
            <a:ext cx="7274257" cy="3429000"/>
          </a:xfrm>
          <a:prstGeom prst="rect">
            <a:avLst/>
          </a:prstGeom>
        </p:spPr>
      </p:pic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1982" y="954135"/>
            <a:ext cx="3867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/>
              <a:t>minimize </a:t>
            </a:r>
            <a:r>
              <a:rPr lang="en-CA" sz="3200" dirty="0" smtClean="0"/>
              <a:t>:    </a:t>
            </a:r>
            <a:r>
              <a:rPr lang="el-GR" sz="3200" dirty="0" smtClean="0"/>
              <a:t>Σ</a:t>
            </a:r>
            <a:r>
              <a:rPr lang="en-CA" sz="3200" dirty="0" smtClean="0"/>
              <a:t> ( </a:t>
            </a:r>
            <a:r>
              <a:rPr lang="en-CA" sz="3200" dirty="0" err="1" smtClean="0"/>
              <a:t>FRE</a:t>
            </a:r>
            <a:r>
              <a:rPr lang="en-CA" sz="3200" i="1" baseline="-25000" dirty="0" err="1" smtClean="0"/>
              <a:t>i</a:t>
            </a:r>
            <a:r>
              <a:rPr lang="en-CA" sz="3200" i="1" baseline="-25000" dirty="0" smtClean="0"/>
              <a:t> </a:t>
            </a:r>
            <a:r>
              <a:rPr lang="en-CA" sz="3200" dirty="0" smtClean="0"/>
              <a:t>)</a:t>
            </a:r>
            <a:r>
              <a:rPr lang="en-CA" sz="3200" baseline="30000" dirty="0" smtClean="0"/>
              <a:t>2</a:t>
            </a:r>
            <a:endParaRPr lang="en-US" sz="3200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1300000">
            <a:off x="5737797" y="330208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21300000">
            <a:off x="7711458" y="3129408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1300000">
            <a:off x="6631650" y="2153004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21300000">
            <a:off x="6817605" y="4278485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85800" y="5181600"/>
            <a:ext cx="7619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When the model pointer is registered to the measured pointer, the FLE will</a:t>
            </a:r>
          </a:p>
          <a:p>
            <a:r>
              <a:rPr lang="en-CA" dirty="0" smtClean="0"/>
              <a:t>lead to some error in the estimated rotation and translation. The residual</a:t>
            </a:r>
          </a:p>
          <a:p>
            <a:r>
              <a:rPr lang="en-CA" dirty="0" smtClean="0"/>
              <a:t>errors in the </a:t>
            </a:r>
            <a:r>
              <a:rPr lang="en-CA" dirty="0" err="1" smtClean="0"/>
              <a:t>fiducial</a:t>
            </a:r>
            <a:r>
              <a:rPr lang="en-CA" dirty="0" smtClean="0"/>
              <a:t> locations after registration is called the </a:t>
            </a:r>
            <a:r>
              <a:rPr lang="en-CA" dirty="0" err="1" smtClean="0"/>
              <a:t>fiducial</a:t>
            </a:r>
            <a:r>
              <a:rPr lang="en-CA" dirty="0" smtClean="0"/>
              <a:t> registration</a:t>
            </a:r>
          </a:p>
          <a:p>
            <a:r>
              <a:rPr lang="en-CA" dirty="0" smtClean="0"/>
              <a:t>error (FRE).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3648" y="3807475"/>
            <a:ext cx="14061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/>
              <a:t>model</a:t>
            </a:r>
          </a:p>
          <a:p>
            <a:pPr algn="ctr"/>
            <a:r>
              <a:rPr lang="en-CA" sz="3200" dirty="0" smtClean="0"/>
              <a:t>pointer</a:t>
            </a:r>
            <a:endParaRPr lang="en-US" sz="3200" baseline="30000" dirty="0"/>
          </a:p>
        </p:txBody>
      </p:sp>
      <p:sp>
        <p:nvSpPr>
          <p:cNvPr id="31" name="TextBox 30"/>
          <p:cNvSpPr txBox="1"/>
          <p:nvPr/>
        </p:nvSpPr>
        <p:spPr>
          <a:xfrm>
            <a:off x="2590800" y="3886200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err="1" smtClean="0">
                <a:solidFill>
                  <a:srgbClr val="FF0000"/>
                </a:solidFill>
              </a:rPr>
              <a:t>fiducial</a:t>
            </a:r>
            <a:r>
              <a:rPr lang="en-CA" sz="3200" dirty="0" smtClean="0">
                <a:solidFill>
                  <a:srgbClr val="FF0000"/>
                </a:solidFill>
              </a:rPr>
              <a:t> registration</a:t>
            </a:r>
          </a:p>
          <a:p>
            <a:pPr algn="ctr"/>
            <a:r>
              <a:rPr lang="en-CA" sz="3200" dirty="0" smtClean="0">
                <a:solidFill>
                  <a:srgbClr val="FF0000"/>
                </a:solidFill>
              </a:rPr>
              <a:t>error ( </a:t>
            </a:r>
            <a:r>
              <a:rPr lang="en-CA" sz="3200" dirty="0" err="1" smtClean="0">
                <a:solidFill>
                  <a:srgbClr val="FF0000"/>
                </a:solidFill>
              </a:rPr>
              <a:t>FRE</a:t>
            </a:r>
            <a:r>
              <a:rPr lang="en-CA" sz="3200" i="1" baseline="-25000" dirty="0" err="1" smtClean="0">
                <a:solidFill>
                  <a:srgbClr val="FF0000"/>
                </a:solidFill>
              </a:rPr>
              <a:t>i</a:t>
            </a:r>
            <a:r>
              <a:rPr lang="en-CA" sz="3200" i="1" dirty="0" smtClean="0">
                <a:solidFill>
                  <a:srgbClr val="FF0000"/>
                </a:solidFill>
              </a:rPr>
              <a:t> </a:t>
            </a:r>
            <a:r>
              <a:rPr lang="en-CA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5736433" y="3464718"/>
            <a:ext cx="166687" cy="762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 flipV="1">
            <a:off x="6834189" y="4400552"/>
            <a:ext cx="90487" cy="333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7824791" y="3243268"/>
            <a:ext cx="276223" cy="333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674643" y="2212184"/>
            <a:ext cx="85728" cy="333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4" descr="pointer.png"/>
          <p:cNvPicPr>
            <a:picLocks noChangeAspect="1"/>
          </p:cNvPicPr>
          <p:nvPr/>
        </p:nvPicPr>
        <p:blipFill>
          <a:blip r:embed="rId2" cstate="print"/>
          <a:srcRect l="11083" r="9089"/>
          <a:stretch>
            <a:fillRect/>
          </a:stretch>
        </p:blipFill>
        <p:spPr>
          <a:xfrm rot="21300000">
            <a:off x="1037230" y="1804920"/>
            <a:ext cx="7274257" cy="3429000"/>
          </a:xfrm>
          <a:prstGeom prst="rect">
            <a:avLst/>
          </a:prstGeom>
        </p:spPr>
      </p:pic>
      <p:pic>
        <p:nvPicPr>
          <p:cNvPr id="7" name="Picture 6" descr="pointer2-gree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0574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38800" y="34290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4267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924800" y="3124200"/>
            <a:ext cx="304800" cy="304800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903686" y="3532585"/>
            <a:ext cx="492919" cy="7143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123" y="1981200"/>
            <a:ext cx="32864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solidFill>
                  <a:srgbClr val="0070C0"/>
                </a:solidFill>
              </a:rPr>
              <a:t>target registration</a:t>
            </a:r>
          </a:p>
          <a:p>
            <a:pPr algn="ctr"/>
            <a:r>
              <a:rPr lang="en-CA" sz="3200" dirty="0" smtClean="0">
                <a:solidFill>
                  <a:srgbClr val="0070C0"/>
                </a:solidFill>
              </a:rPr>
              <a:t>error (TRE)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1143000"/>
            <a:ext cx="2529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>
                <a:solidFill>
                  <a:srgbClr val="00CC00"/>
                </a:solidFill>
              </a:rPr>
              <a:t>actual pointer</a:t>
            </a:r>
            <a:endParaRPr lang="en-US" sz="3200" baseline="30000" dirty="0">
              <a:solidFill>
                <a:srgbClr val="00CC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 rot="21300000">
            <a:off x="5737797" y="3302081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21300000">
            <a:off x="7711458" y="3129408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1300000">
            <a:off x="6631650" y="2153004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21300000">
            <a:off x="6817605" y="4278485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85800" y="5181600"/>
            <a:ext cx="75239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Usually, we are interested in points that are not </a:t>
            </a:r>
            <a:r>
              <a:rPr lang="en-CA" dirty="0" err="1" smtClean="0"/>
              <a:t>fiducial</a:t>
            </a:r>
            <a:r>
              <a:rPr lang="en-CA" dirty="0" smtClean="0"/>
              <a:t> locations.  Any such</a:t>
            </a:r>
          </a:p>
          <a:p>
            <a:r>
              <a:rPr lang="en-CA" dirty="0" smtClean="0"/>
              <a:t>point (not used for registration purposes) is called a target. The error between</a:t>
            </a:r>
          </a:p>
          <a:p>
            <a:r>
              <a:rPr lang="en-CA" dirty="0" smtClean="0"/>
              <a:t>the true target position and registered target position is called the target</a:t>
            </a:r>
          </a:p>
          <a:p>
            <a:r>
              <a:rPr lang="en-CA" dirty="0" smtClean="0"/>
              <a:t>registration error (TRE).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horn_isotropic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1600200"/>
            <a:ext cx="4572000" cy="457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FLE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Horn's method (and all other ordinary least-squares methods) is optimal when FLE is identical and isotropic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47800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948531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838200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71600" y="4126467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391401" y="403859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892132" y="3546474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6781801" y="4044951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15201" y="4114799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76800" y="2590800"/>
          <a:ext cx="381000" cy="498475"/>
        </p:xfrm>
        <a:graphic>
          <a:graphicData uri="http://schemas.openxmlformats.org/presentationml/2006/ole">
            <p:oleObj spid="_x0000_s121858" name="Equation" r:id="rId4" imgW="190440" imgH="215640" progId="Equation.3">
              <p:embed/>
            </p:oleObj>
          </a:graphicData>
        </a:graphic>
      </p:graphicFrame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5105400" y="4343400"/>
          <a:ext cx="381000" cy="527050"/>
        </p:xfrm>
        <a:graphic>
          <a:graphicData uri="http://schemas.openxmlformats.org/presentationml/2006/ole">
            <p:oleObj spid="_x0000_s121859" name="Equation" r:id="rId5" imgW="190440" imgH="22860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657600" y="5029200"/>
          <a:ext cx="355600" cy="498475"/>
        </p:xfrm>
        <a:graphic>
          <a:graphicData uri="http://schemas.openxmlformats.org/presentationml/2006/ole">
            <p:oleObj spid="_x0000_s121860" name="Equation" r:id="rId6" imgW="177480" imgH="215640" progId="Equation.3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3505200" y="2438400"/>
          <a:ext cx="381000" cy="527050"/>
        </p:xfrm>
        <a:graphic>
          <a:graphicData uri="http://schemas.openxmlformats.org/presentationml/2006/ole">
            <p:oleObj spid="_x0000_s121861" name="Equation" r:id="rId7" imgW="19044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early methods of studying the behaviour of TRE relied on simulation studies</a:t>
            </a:r>
          </a:p>
          <a:p>
            <a:pPr lvl="2"/>
            <a:r>
              <a:rPr lang="en-CA" dirty="0" smtClean="0"/>
              <a:t>IEEE </a:t>
            </a:r>
            <a:r>
              <a:rPr lang="en-CA" dirty="0" smtClean="0"/>
              <a:t>Transactions on Medical Imaging, vol. </a:t>
            </a:r>
            <a:r>
              <a:rPr lang="en-CA" dirty="0" smtClean="0"/>
              <a:t>16, </a:t>
            </a:r>
            <a:r>
              <a:rPr lang="en-CA" dirty="0" smtClean="0"/>
              <a:t>no. </a:t>
            </a:r>
            <a:r>
              <a:rPr lang="en-CA" dirty="0" smtClean="0"/>
              <a:t>4, </a:t>
            </a:r>
            <a:r>
              <a:rPr lang="en-CA" dirty="0" smtClean="0"/>
              <a:t> Aug. 1997</a:t>
            </a:r>
          </a:p>
          <a:p>
            <a:pPr lvl="2"/>
            <a:endParaRPr lang="en-CA" dirty="0" smtClean="0"/>
          </a:p>
          <a:p>
            <a:pPr>
              <a:buNone/>
            </a:pPr>
            <a:r>
              <a:rPr lang="en-CA" dirty="0" smtClean="0"/>
              <a:t>	Given a set of registration points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, a target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/>
              <a:t>, and an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FLE</a:t>
            </a:r>
            <a:r>
              <a:rPr lang="en-CA" dirty="0" smtClean="0"/>
              <a:t> variance </a:t>
            </a:r>
            <a:r>
              <a:rPr lang="en-CA" i="1" dirty="0" smtClean="0">
                <a:latin typeface="Symbol" pitchFamily="18" charset="2"/>
              </a:rPr>
              <a:t>s </a:t>
            </a:r>
            <a:r>
              <a:rPr lang="en-CA" baseline="30000" dirty="0" smtClean="0">
                <a:latin typeface="Symbol" pitchFamily="18" charset="2"/>
              </a:rPr>
              <a:t>2</a:t>
            </a:r>
            <a:r>
              <a:rPr lang="en-CA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define noise</a:t>
            </a:r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1981200" y="3733800"/>
          <a:ext cx="5181600" cy="1693863"/>
        </p:xfrm>
        <a:graphic>
          <a:graphicData uri="http://schemas.openxmlformats.org/presentationml/2006/ole">
            <p:oleObj spid="_x0000_s122882" name="Equation" r:id="rId3" imgW="2590560" imgH="736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repeat 10,000 times</a:t>
            </a:r>
          </a:p>
          <a:p>
            <a:pPr marL="788670" lvl="1" indent="-514350"/>
            <a:r>
              <a:rPr lang="en-CA" dirty="0" smtClean="0"/>
              <a:t>create a noise copy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where</a:t>
            </a:r>
          </a:p>
          <a:p>
            <a:pPr marL="788670" lvl="1" indent="-514350"/>
            <a:r>
              <a:rPr lang="en-CA" dirty="0" smtClean="0"/>
              <a:t>register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  <a:r>
              <a:rPr lang="en-CA" dirty="0" smtClean="0"/>
              <a:t>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  <a:r>
              <a:rPr lang="en-CA" dirty="0" smtClean="0"/>
              <a:t>using Horn's method to obtain the rotation</a:t>
            </a:r>
            <a:br>
              <a:rPr lang="en-CA" dirty="0" smtClean="0"/>
            </a:b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CA" dirty="0" smtClean="0"/>
              <a:t> and translation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CA" dirty="0" smtClean="0"/>
              <a:t> </a:t>
            </a:r>
          </a:p>
          <a:p>
            <a:pPr marL="788670" lvl="1" indent="-514350"/>
            <a:r>
              <a:rPr lang="en-CA" dirty="0" smtClean="0"/>
              <a:t>compute the registered target location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788670" lvl="1" indent="-514350"/>
            <a:r>
              <a:rPr lang="en-CA" dirty="0" smtClean="0"/>
              <a:t>compute the squared TRE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CA" dirty="0" smtClean="0"/>
              <a:t>compute the root mean squared (RMS) TRE</a:t>
            </a:r>
            <a:endParaRPr lang="en-US" dirty="0"/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5715000" y="1219200"/>
          <a:ext cx="1397000" cy="525463"/>
        </p:xfrm>
        <a:graphic>
          <a:graphicData uri="http://schemas.openxmlformats.org/presentationml/2006/ole">
            <p:oleObj spid="_x0000_s123906" name="Equation" r:id="rId3" imgW="698400" imgH="228600" progId="Equation.3">
              <p:embed/>
            </p:oleObj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3759200" y="2873375"/>
          <a:ext cx="1625600" cy="555625"/>
        </p:xfrm>
        <a:graphic>
          <a:graphicData uri="http://schemas.openxmlformats.org/presentationml/2006/ole">
            <p:oleObj spid="_x0000_s123907" name="Equation" r:id="rId4" imgW="812520" imgH="241200" progId="Equation.3">
              <p:embed/>
            </p:oleObj>
          </a:graphicData>
        </a:graphic>
      </p:graphicFrame>
      <p:graphicFrame>
        <p:nvGraphicFramePr>
          <p:cNvPr id="123909" name="Object 5"/>
          <p:cNvGraphicFramePr>
            <a:graphicFrameLocks noChangeAspect="1"/>
          </p:cNvGraphicFramePr>
          <p:nvPr/>
        </p:nvGraphicFramePr>
        <p:xfrm>
          <a:off x="3594100" y="3886200"/>
          <a:ext cx="1955800" cy="701675"/>
        </p:xfrm>
        <a:graphic>
          <a:graphicData uri="http://schemas.openxmlformats.org/presentationml/2006/ole">
            <p:oleObj spid="_x0000_s123909" name="Equation" r:id="rId5" imgW="977760" imgH="304560" progId="Equation.3">
              <p:embed/>
            </p:oleObj>
          </a:graphicData>
        </a:graphic>
      </p:graphicFrame>
      <p:graphicFrame>
        <p:nvGraphicFramePr>
          <p:cNvPr id="123910" name="Object 6"/>
          <p:cNvGraphicFramePr>
            <a:graphicFrameLocks noChangeAspect="1"/>
          </p:cNvGraphicFramePr>
          <p:nvPr/>
        </p:nvGraphicFramePr>
        <p:xfrm>
          <a:off x="2679700" y="5260975"/>
          <a:ext cx="3784600" cy="1139825"/>
        </p:xfrm>
        <a:graphic>
          <a:graphicData uri="http://schemas.openxmlformats.org/presentationml/2006/ole">
            <p:oleObj spid="_x0000_s123910" name="Equation" r:id="rId6" imgW="18921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simulations performed for different configurations of markers</a:t>
            </a:r>
            <a:endParaRPr lang="en-US" dirty="0"/>
          </a:p>
        </p:txBody>
      </p:sp>
      <p:pic>
        <p:nvPicPr>
          <p:cNvPr id="7" name="Picture 6" descr="fiducial_confi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6111" y="1600200"/>
            <a:ext cx="5051777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Content Placeholder 6" descr="fiducial_config_result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29000" y="838200"/>
            <a:ext cx="58860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simulation of TRE </a:t>
            </a:r>
            <a:r>
              <a:rPr lang="en-CA" dirty="0" err="1" smtClean="0"/>
              <a:t>vs</a:t>
            </a:r>
            <a:r>
              <a:rPr lang="en-CA" dirty="0" smtClean="0"/>
              <a:t> FLE</a:t>
            </a:r>
            <a:endParaRPr lang="en-US" dirty="0"/>
          </a:p>
        </p:txBody>
      </p:sp>
      <p:pic>
        <p:nvPicPr>
          <p:cNvPr id="7" name="Picture 6" descr="fiducial_f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339825"/>
            <a:ext cx="5486400" cy="55181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simulation of TRE </a:t>
            </a:r>
            <a:r>
              <a:rPr lang="en-CA" dirty="0" err="1" smtClean="0"/>
              <a:t>vs</a:t>
            </a:r>
            <a:r>
              <a:rPr lang="en-CA" dirty="0" smtClean="0"/>
              <a:t> number of markers</a:t>
            </a:r>
            <a:endParaRPr lang="en-US" dirty="0"/>
          </a:p>
        </p:txBody>
      </p:sp>
      <p:pic>
        <p:nvPicPr>
          <p:cNvPr id="8" name="Picture 7" descr="fiducial_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392742"/>
            <a:ext cx="5486400" cy="54652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Issues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use of the least-squares criteria assumes</a:t>
            </a:r>
          </a:p>
          <a:p>
            <a:pPr lvl="1"/>
            <a:r>
              <a:rPr lang="en-CA" dirty="0" smtClean="0"/>
              <a:t>identically distributed noise in each point</a:t>
            </a:r>
          </a:p>
          <a:p>
            <a:pPr lvl="1"/>
            <a:r>
              <a:rPr lang="en-CA" dirty="0" smtClean="0"/>
              <a:t>isotropic noise in each point</a:t>
            </a:r>
          </a:p>
          <a:p>
            <a:pPr lvl="2"/>
            <a:r>
              <a:rPr lang="en-CA" dirty="0" smtClean="0"/>
              <a:t>more accurate (although more complicated) algorithms are available if these criteria are not met</a:t>
            </a:r>
          </a:p>
          <a:p>
            <a:pPr lvl="3"/>
            <a:r>
              <a:rPr lang="en-CA" dirty="0" err="1" smtClean="0"/>
              <a:t>Matei</a:t>
            </a:r>
            <a:r>
              <a:rPr lang="en-CA" dirty="0" smtClean="0"/>
              <a:t> and Meer, IEEE PAMI, 28(10), Oct 2006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Horn's Method and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summary of results:</a:t>
            </a:r>
          </a:p>
          <a:p>
            <a:pPr lvl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CA" dirty="0" smtClean="0"/>
              <a:t> depends strongly on configuration of markers</a:t>
            </a:r>
          </a:p>
          <a:p>
            <a:pPr lvl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CA" dirty="0" smtClean="0">
                <a:latin typeface="Times New Roman" pitchFamily="18" charset="0"/>
                <a:cs typeface="Times New Roman" pitchFamily="18" charset="0"/>
              </a:rPr>
            </a:br>
            <a:endParaRPr lang="en-CA" dirty="0" smtClean="0"/>
          </a:p>
          <a:p>
            <a:pPr lvl="1"/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124930" name="Object 2"/>
          <p:cNvGraphicFramePr>
            <a:graphicFrameLocks noChangeAspect="1"/>
          </p:cNvGraphicFramePr>
          <p:nvPr/>
        </p:nvGraphicFramePr>
        <p:xfrm>
          <a:off x="1676400" y="1676400"/>
          <a:ext cx="914400" cy="527050"/>
        </p:xfrm>
        <a:graphic>
          <a:graphicData uri="http://schemas.openxmlformats.org/presentationml/2006/ole">
            <p:oleObj spid="_x0000_s124930" name="Equation" r:id="rId3" imgW="457200" imgH="228600" progId="Equation.3">
              <p:embed/>
            </p:oleObj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1676400" y="2292350"/>
          <a:ext cx="787400" cy="908050"/>
        </p:xfrm>
        <a:graphic>
          <a:graphicData uri="http://schemas.openxmlformats.org/presentationml/2006/ole">
            <p:oleObj spid="_x0000_s124931" name="Equation" r:id="rId4" imgW="3934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Analysis of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Fitzpatrick, West, and Maurer </a:t>
            </a:r>
            <a:r>
              <a:rPr lang="en-CA" dirty="0" err="1" smtClean="0"/>
              <a:t>Jr</a:t>
            </a:r>
            <a:r>
              <a:rPr lang="en-CA" dirty="0" smtClean="0"/>
              <a:t> performed a statistical analysis of </a:t>
            </a:r>
            <a:r>
              <a:rPr lang="en-CA" dirty="0" err="1" smtClean="0"/>
              <a:t>fiducial</a:t>
            </a:r>
            <a:r>
              <a:rPr lang="en-CA" dirty="0" smtClean="0"/>
              <a:t> registration (assuming identical isotropic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FLE</a:t>
            </a:r>
            <a:r>
              <a:rPr lang="en-CA" dirty="0" smtClean="0"/>
              <a:t>)</a:t>
            </a:r>
          </a:p>
          <a:p>
            <a:pPr lvl="2"/>
            <a:r>
              <a:rPr lang="en-CA" dirty="0" smtClean="0"/>
              <a:t>IEEE </a:t>
            </a:r>
            <a:r>
              <a:rPr lang="en-CA" dirty="0" smtClean="0"/>
              <a:t>Transactions on Medical Imaging,  vol. </a:t>
            </a:r>
            <a:r>
              <a:rPr lang="en-CA" dirty="0" smtClean="0"/>
              <a:t>17, </a:t>
            </a:r>
            <a:r>
              <a:rPr lang="en-CA" dirty="0" smtClean="0"/>
              <a:t> no. </a:t>
            </a:r>
            <a:r>
              <a:rPr lang="en-CA" dirty="0" smtClean="0"/>
              <a:t>5, </a:t>
            </a:r>
            <a:r>
              <a:rPr lang="en-CA" dirty="0" smtClean="0"/>
              <a:t> Oct 1998</a:t>
            </a:r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/>
              <a:t>  target location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 number of markers</a:t>
            </a:r>
            <a:endParaRPr lang="en-CA" dirty="0" smtClean="0"/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 distance between the target and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CA" baseline="30000" dirty="0" err="1" smtClean="0"/>
              <a:t>th</a:t>
            </a:r>
            <a:r>
              <a:rPr lang="en-CA" dirty="0" smtClean="0"/>
              <a:t> principal axis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 RMS distance between the </a:t>
            </a:r>
            <a:r>
              <a:rPr lang="en-CA" dirty="0" err="1" smtClean="0"/>
              <a:t>fiducials</a:t>
            </a:r>
            <a:r>
              <a:rPr lang="en-CA" dirty="0" smtClean="0"/>
              <a:t> and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CA" baseline="30000" dirty="0" err="1" smtClean="0"/>
              <a:t>th</a:t>
            </a:r>
            <a:r>
              <a:rPr lang="en-CA" dirty="0" smtClean="0"/>
              <a:t> principal axis</a:t>
            </a:r>
            <a:endParaRPr lang="en-US" dirty="0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2311400" y="2257425"/>
          <a:ext cx="4521200" cy="1171575"/>
        </p:xfrm>
        <a:graphic>
          <a:graphicData uri="http://schemas.openxmlformats.org/presentationml/2006/ole">
            <p:oleObj spid="_x0000_s125954" name="Equation" r:id="rId3" imgW="2260440" imgH="50796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Analysis of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for different configurations of markers </a:t>
            </a:r>
            <a:endParaRPr lang="en-US" dirty="0"/>
          </a:p>
        </p:txBody>
      </p:sp>
      <p:pic>
        <p:nvPicPr>
          <p:cNvPr id="8" name="Picture 572" descr="tre_vs_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38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Analysis of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TRE versus FLE</a:t>
            </a:r>
            <a:endParaRPr lang="en-US" dirty="0"/>
          </a:p>
        </p:txBody>
      </p:sp>
      <p:pic>
        <p:nvPicPr>
          <p:cNvPr id="9" name="Picture 571" descr="tre_vs_f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38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Analysis of 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other interesting results</a:t>
            </a:r>
          </a:p>
          <a:p>
            <a:pPr lvl="1"/>
            <a:r>
              <a:rPr lang="en-CA" dirty="0" smtClean="0"/>
              <a:t>FRE is independent of the marker configuration!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if you compute the TRE for the </a:t>
            </a:r>
            <a:r>
              <a:rPr lang="en-CA" dirty="0" err="1" smtClean="0"/>
              <a:t>fiducial</a:t>
            </a:r>
            <a:r>
              <a:rPr lang="en-CA" dirty="0" smtClean="0"/>
              <a:t> markers you get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2"/>
            <a:r>
              <a:rPr lang="en-CA" dirty="0" smtClean="0"/>
              <a:t>i.e., a small FRE implies a large TRE at the marker location!</a:t>
            </a:r>
          </a:p>
          <a:p>
            <a:pPr lvl="2"/>
            <a:r>
              <a:rPr lang="en-CA" dirty="0" smtClean="0"/>
              <a:t>FRE is poor indicator of registration quality</a:t>
            </a:r>
            <a:endParaRPr lang="en-US" dirty="0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2946400" y="1828800"/>
          <a:ext cx="3251200" cy="995362"/>
        </p:xfrm>
        <a:graphic>
          <a:graphicData uri="http://schemas.openxmlformats.org/presentationml/2006/ole">
            <p:oleObj spid="_x0000_s126978" name="Equation" r:id="rId3" imgW="1625400" imgH="431640" progId="Equation.3">
              <p:embed/>
            </p:oleObj>
          </a:graphicData>
        </a:graphic>
      </p:graphicFrame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2501900" y="3657600"/>
          <a:ext cx="4140200" cy="644525"/>
        </p:xfrm>
        <a:graphic>
          <a:graphicData uri="http://schemas.openxmlformats.org/presentationml/2006/ole">
            <p:oleObj spid="_x0000_s126980" name="Equation" r:id="rId4" imgW="207000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commonly used noise distribution is the zero-mean Gaussian (or normal) distribution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     mean (location)</a:t>
            </a:r>
          </a:p>
          <a:p>
            <a:r>
              <a:rPr lang="en-CA" dirty="0" smtClean="0"/>
              <a:t> </a:t>
            </a:r>
            <a:r>
              <a:rPr lang="en-CA" dirty="0" smtClean="0"/>
              <a:t>    covariance (spread)</a:t>
            </a:r>
            <a:endParaRPr lang="en-CA" dirty="0" smtClean="0"/>
          </a:p>
        </p:txBody>
      </p:sp>
      <p:graphicFrame>
        <p:nvGraphicFramePr>
          <p:cNvPr id="115714" name="Object 2"/>
          <p:cNvGraphicFramePr>
            <a:graphicFrameLocks noChangeAspect="1"/>
          </p:cNvGraphicFramePr>
          <p:nvPr/>
        </p:nvGraphicFramePr>
        <p:xfrm>
          <a:off x="3556000" y="2086949"/>
          <a:ext cx="2032000" cy="525462"/>
        </p:xfrm>
        <a:graphic>
          <a:graphicData uri="http://schemas.openxmlformats.org/presentationml/2006/ole">
            <p:oleObj spid="_x0000_s115714" name="Equation" r:id="rId3" imgW="1015920" imgH="228600" progId="Equation.3">
              <p:embed/>
            </p:oleObj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529987" y="3268640"/>
          <a:ext cx="304800" cy="379413"/>
        </p:xfrm>
        <a:graphic>
          <a:graphicData uri="http://schemas.openxmlformats.org/presentationml/2006/ole">
            <p:oleObj spid="_x0000_s115715" name="Equation" r:id="rId4" imgW="152280" imgH="164880" progId="Equation.3">
              <p:embed/>
            </p:oleObj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545745" y="3667908"/>
          <a:ext cx="279400" cy="350837"/>
        </p:xfrm>
        <a:graphic>
          <a:graphicData uri="http://schemas.openxmlformats.org/presentationml/2006/ole">
            <p:oleObj spid="_x0000_s115716" name="Equation" r:id="rId5" imgW="139680" imgH="1522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</a:t>
            </a:r>
            <a:r>
              <a:rPr lang="en-CA" dirty="0" smtClean="0"/>
              <a:t>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65792" y="1402307"/>
          <a:ext cx="304800" cy="320675"/>
        </p:xfrm>
        <a:graphic>
          <a:graphicData uri="http://schemas.openxmlformats.org/presentationml/2006/ole">
            <p:oleObj spid="_x0000_s116738" name="Equation" r:id="rId3" imgW="152280" imgH="13968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73468" y="1684764"/>
          <a:ext cx="889000" cy="468312"/>
        </p:xfrm>
        <a:graphic>
          <a:graphicData uri="http://schemas.openxmlformats.org/presentationml/2006/ole">
            <p:oleObj spid="_x0000_s116739" name="Equation" r:id="rId4" imgW="444240" imgH="203040" progId="Equation.3">
              <p:embed/>
            </p:oleObj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2455614"/>
            <a:ext cx="73152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7762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8786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119810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p:oleObj spid="_x0000_s120834" name="Equation" r:id="rId4" imgW="939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Registration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5800" y="5181600"/>
            <a:ext cx="758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Suppose we have a tracked pointing stylus with a DRB having 4 </a:t>
            </a:r>
            <a:r>
              <a:rPr lang="en-CA" dirty="0" err="1" smtClean="0"/>
              <a:t>fiducial</a:t>
            </a:r>
            <a:r>
              <a:rPr lang="en-CA" dirty="0" smtClean="0"/>
              <a:t> markers.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009934" y="1600200"/>
            <a:ext cx="7274257" cy="3429000"/>
            <a:chOff x="1009934" y="1600200"/>
            <a:chExt cx="7274257" cy="3429000"/>
          </a:xfrm>
        </p:grpSpPr>
        <p:pic>
          <p:nvPicPr>
            <p:cNvPr id="27" name="Content Placeholder 24" descr="pointer.png"/>
            <p:cNvPicPr>
              <a:picLocks noChangeAspect="1"/>
            </p:cNvPicPr>
            <p:nvPr/>
          </p:nvPicPr>
          <p:blipFill>
            <a:blip r:embed="rId2" cstate="print"/>
            <a:srcRect l="11083" r="9089"/>
            <a:stretch>
              <a:fillRect/>
            </a:stretch>
          </p:blipFill>
          <p:spPr>
            <a:xfrm>
              <a:off x="1009934" y="1600200"/>
              <a:ext cx="7274257" cy="3429000"/>
            </a:xfrm>
            <a:prstGeom prst="rect">
              <a:avLst/>
            </a:prstGeom>
          </p:spPr>
        </p:pic>
        <p:sp>
          <p:nvSpPr>
            <p:cNvPr id="28" name="Oval 27"/>
            <p:cNvSpPr/>
            <p:nvPr/>
          </p:nvSpPr>
          <p:spPr>
            <a:xfrm>
              <a:off x="5715000" y="3200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696200" y="32004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705600" y="42672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6705600" y="21336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100032" y="1295400"/>
            <a:ext cx="1519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model pointer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1561</TotalTime>
  <Words>617</Words>
  <Application>Microsoft Office PowerPoint</Application>
  <PresentationFormat>On-screen Show (4:3)</PresentationFormat>
  <Paragraphs>163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Origin</vt:lpstr>
      <vt:lpstr>Microsoft Equation 3.0</vt:lpstr>
      <vt:lpstr>Equation</vt:lpstr>
      <vt:lpstr>Day 06</vt:lpstr>
      <vt:lpstr>Issues</vt:lpstr>
      <vt:lpstr>Characterizing Error</vt:lpstr>
      <vt:lpstr>Characterizing Error</vt:lpstr>
      <vt:lpstr>Characterizing Error</vt:lpstr>
      <vt:lpstr>Characterizing Error</vt:lpstr>
      <vt:lpstr>Characterizing Error</vt:lpstr>
      <vt:lpstr>Characterizing Error</vt:lpstr>
      <vt:lpstr>Registration Error</vt:lpstr>
      <vt:lpstr>Registration Error</vt:lpstr>
      <vt:lpstr>Registration Error</vt:lpstr>
      <vt:lpstr>Registration Error</vt:lpstr>
      <vt:lpstr>Horn's Method and FLE</vt:lpstr>
      <vt:lpstr>Horn's Method and TRE</vt:lpstr>
      <vt:lpstr>Horn's Method and TRE</vt:lpstr>
      <vt:lpstr>Horn's Method and TRE</vt:lpstr>
      <vt:lpstr>Horn's Method and TRE</vt:lpstr>
      <vt:lpstr>Horn's Method and TRE</vt:lpstr>
      <vt:lpstr>Horn's Method and TRE</vt:lpstr>
      <vt:lpstr>Horn's Method and TRE</vt:lpstr>
      <vt:lpstr>Analysis of TRE</vt:lpstr>
      <vt:lpstr>Analysis of TRE</vt:lpstr>
      <vt:lpstr>Analysis of TRE</vt:lpstr>
      <vt:lpstr>Analysis of TRE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22</cp:revision>
  <dcterms:created xsi:type="dcterms:W3CDTF">2011-01-07T01:27:12Z</dcterms:created>
  <dcterms:modified xsi:type="dcterms:W3CDTF">2011-01-24T08:09:18Z</dcterms:modified>
</cp:coreProperties>
</file>